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52" r:id="rId2"/>
    <p:sldId id="284" r:id="rId3"/>
    <p:sldId id="290" r:id="rId4"/>
    <p:sldId id="286" r:id="rId5"/>
    <p:sldId id="287" r:id="rId6"/>
    <p:sldId id="291" r:id="rId7"/>
    <p:sldId id="288" r:id="rId8"/>
    <p:sldId id="285" r:id="rId9"/>
    <p:sldId id="289" r:id="rId10"/>
    <p:sldId id="278" r:id="rId11"/>
    <p:sldId id="296" r:id="rId12"/>
    <p:sldId id="354" r:id="rId13"/>
    <p:sldId id="353" r:id="rId14"/>
    <p:sldId id="308" r:id="rId15"/>
    <p:sldId id="355" r:id="rId16"/>
    <p:sldId id="279" r:id="rId17"/>
    <p:sldId id="318" r:id="rId18"/>
    <p:sldId id="317" r:id="rId19"/>
    <p:sldId id="305" r:id="rId20"/>
    <p:sldId id="320" r:id="rId21"/>
    <p:sldId id="321" r:id="rId22"/>
    <p:sldId id="312" r:id="rId23"/>
    <p:sldId id="314" r:id="rId24"/>
    <p:sldId id="313" r:id="rId25"/>
    <p:sldId id="280" r:id="rId26"/>
    <p:sldId id="323" r:id="rId27"/>
    <p:sldId id="356" r:id="rId28"/>
    <p:sldId id="322" r:id="rId29"/>
    <p:sldId id="281" r:id="rId30"/>
    <p:sldId id="342" r:id="rId31"/>
    <p:sldId id="343" r:id="rId32"/>
    <p:sldId id="344" r:id="rId33"/>
    <p:sldId id="345" r:id="rId34"/>
    <p:sldId id="346" r:id="rId35"/>
    <p:sldId id="347" r:id="rId36"/>
    <p:sldId id="3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706" autoAdjust="0"/>
  </p:normalViewPr>
  <p:slideViewPr>
    <p:cSldViewPr snapToGrid="0">
      <p:cViewPr varScale="1">
        <p:scale>
          <a:sx n="81" d="100"/>
          <a:sy n="81" d="100"/>
        </p:scale>
        <p:origin x="108" y="9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7/26/2018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7/26/2018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7/26/2018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7/26/2018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7/26/2018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7/26/2018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7/26/2018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7/26/2018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salas/SpringboardCapston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salas/SpringboardCapstone/tree/master/data_wrangling_v2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salas/SpringboardCapstone/tree/master/data_exploration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salas/SpringboardCapstone/tree/master/fina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salas/SpringboardCapstone/tree/master/fina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4EE0-BA14-46A7-B047-1E874A729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Analysis of Crime Neighboring Sporting Events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39F1E17-4915-4C5D-8FBA-8A08374E3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935185"/>
          </a:xfrm>
        </p:spPr>
        <p:txBody>
          <a:bodyPr>
            <a:normAutofit/>
          </a:bodyPr>
          <a:lstStyle/>
          <a:p>
            <a:r>
              <a:rPr lang="en-US" dirty="0"/>
              <a:t>Springboard Data Science Capstone Project</a:t>
            </a:r>
          </a:p>
          <a:p>
            <a:r>
              <a:rPr lang="en-US" dirty="0"/>
              <a:t>Francisco Salas</a:t>
            </a:r>
          </a:p>
          <a:p>
            <a:r>
              <a:rPr lang="en-US" dirty="0">
                <a:hlinkClick r:id="rId2"/>
              </a:rPr>
              <a:t>https://github.com/franksalas/SpringboardCapstone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9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CB7B-FB5A-4C41-B0F3-98006679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2EA7D-88FE-41C2-9E45-CC27DA59C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https://github.com/franksalas/SpringboardCapstone/tree/master/data_wrangling_v2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F584-088C-4CD0-85F5-AB1DDBC0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Crime Report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79D3B-2F7A-4E47-BAC2-7104486C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Published by the FBI</a:t>
            </a:r>
          </a:p>
          <a:p>
            <a:r>
              <a:rPr lang="en-US" dirty="0"/>
              <a:t>Program that compiles official data on crime in the US</a:t>
            </a:r>
          </a:p>
          <a:p>
            <a:r>
              <a:rPr lang="en-US" dirty="0"/>
              <a:t>Data is collected by local law enforcement agencies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Type I</a:t>
            </a:r>
          </a:p>
          <a:p>
            <a:pPr lvl="1"/>
            <a:r>
              <a:rPr lang="en-US" dirty="0"/>
              <a:t>Type II </a:t>
            </a:r>
          </a:p>
        </p:txBody>
      </p:sp>
    </p:spTree>
    <p:extLst>
      <p:ext uri="{BB962C8B-B14F-4D97-AF65-F5344CB8AC3E}">
        <p14:creationId xmlns:p14="http://schemas.microsoft.com/office/powerpoint/2010/main" val="5757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F8FC-6D0D-45CB-A542-7F46A011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Offense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76A6E-7832-41B3-A6B1-2F7B03D38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579643"/>
              </p:ext>
            </p:extLst>
          </p:nvPr>
        </p:nvGraphicFramePr>
        <p:xfrm>
          <a:off x="1295400" y="1981200"/>
          <a:ext cx="960120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332496667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92135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I Crimes : On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II Crimes : Not on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Aggravated assault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assault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12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Curfew offenses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3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Loitering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46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Robbery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Embezzlement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71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Burglary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Forgery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56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Counterfeiting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9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 Theft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.. any offense not on Type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27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2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25D2-8D1C-4176-B74B-05873016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0217-90A6-41F7-8D86-3B190C825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Provided by Houston Police Department</a:t>
            </a:r>
          </a:p>
          <a:p>
            <a:r>
              <a:rPr lang="en-US" dirty="0"/>
              <a:t>Monthly files from 2010 -2017</a:t>
            </a:r>
          </a:p>
          <a:p>
            <a:r>
              <a:rPr lang="en-US" dirty="0"/>
              <a:t>96 excel files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CF3F5BC-BEB2-42D5-98D7-015D955ED2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6037386"/>
              </p:ext>
            </p:extLst>
          </p:nvPr>
        </p:nvGraphicFramePr>
        <p:xfrm>
          <a:off x="6324600" y="1981202"/>
          <a:ext cx="4572000" cy="38099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56855">
                  <a:extLst>
                    <a:ext uri="{9D8B030D-6E8A-4147-A177-3AD203B41FA5}">
                      <a16:colId xmlns:a16="http://schemas.microsoft.com/office/drawing/2014/main" val="3212462203"/>
                    </a:ext>
                  </a:extLst>
                </a:gridCol>
                <a:gridCol w="3415145">
                  <a:extLst>
                    <a:ext uri="{9D8B030D-6E8A-4147-A177-3AD203B41FA5}">
                      <a16:colId xmlns:a16="http://schemas.microsoft.com/office/drawing/2014/main" val="2187206601"/>
                    </a:ext>
                  </a:extLst>
                </a:gridCol>
              </a:tblGrid>
              <a:tr h="3719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51915"/>
                  </a:ext>
                </a:extLst>
              </a:tr>
              <a:tr h="2224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Date</a:t>
                      </a:r>
                      <a:endParaRPr lang="en-US" sz="1100" dirty="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 of offense, include month/date/year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84205"/>
                  </a:ext>
                </a:extLst>
              </a:tr>
              <a:tr h="41847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Hour</a:t>
                      </a:r>
                      <a:endParaRPr lang="en-US" sz="1100" dirty="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Approximate time when an event occurs, value form 0-24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23574"/>
                  </a:ext>
                </a:extLst>
              </a:tr>
              <a:tr h="25107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Offense Type</a:t>
                      </a:r>
                      <a:endParaRPr lang="en-US" sz="1100" dirty="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I offense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027725"/>
                  </a:ext>
                </a:extLst>
              </a:tr>
              <a:tr h="56034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Beat</a:t>
                      </a:r>
                      <a:endParaRPr lang="en-US" sz="1100" b="1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geographic area of the city broken down for patrol and statistical purpose</a:t>
                      </a:r>
                      <a:endParaRPr lang="en-US" sz="12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726862"/>
                  </a:ext>
                </a:extLst>
              </a:tr>
              <a:tr h="48673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Premise</a:t>
                      </a:r>
                      <a:endParaRPr lang="en-US" sz="110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the type of location where crime occurs (apartment complex, parking lot, etc.)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310668"/>
                  </a:ext>
                </a:extLst>
              </a:tr>
              <a:tr h="2822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Block Range</a:t>
                      </a:r>
                      <a:endParaRPr lang="en-US" sz="110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value range of street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9898244"/>
                  </a:ext>
                </a:extLst>
              </a:tr>
              <a:tr h="3689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Street Name</a:t>
                      </a:r>
                      <a:endParaRPr lang="en-US" sz="110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street where the offense occurred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4147814"/>
                  </a:ext>
                </a:extLst>
              </a:tr>
              <a:tr h="21909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Type</a:t>
                      </a:r>
                      <a:endParaRPr lang="en-US" sz="110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Street type, </a:t>
                      </a:r>
                      <a:r>
                        <a:rPr lang="en-US" sz="1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Blvd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83816"/>
                  </a:ext>
                </a:extLst>
              </a:tr>
              <a:tr h="25984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Suffix</a:t>
                      </a:r>
                      <a:endParaRPr lang="en-US" sz="1100" dirty="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N, S, E, W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6196909"/>
                  </a:ext>
                </a:extLst>
              </a:tr>
              <a:tr h="3689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effectLst/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Offenses</a:t>
                      </a:r>
                      <a:endParaRPr lang="en-US" sz="1100" dirty="0">
                        <a:effectLst/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Times offense happen within the time frame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829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B029-96D7-44C9-B744-7E404A7C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Datasets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10B093-C56D-448E-B9F1-3A62B3B7FFF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3026217"/>
              </p:ext>
            </p:extLst>
          </p:nvPr>
        </p:nvGraphicFramePr>
        <p:xfrm>
          <a:off x="1295400" y="1981200"/>
          <a:ext cx="4572000" cy="2865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66273447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1823668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Police Beats used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2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15E40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10H40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1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10H50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10H60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5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10H80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10H30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8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10H10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1A10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7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10H70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6473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Crime data was only selected from Police Beats around stadiums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138501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BB0FBF-0D72-42BA-B797-B12B70906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9765" y="1981200"/>
            <a:ext cx="3721669" cy="3810000"/>
          </a:xfrm>
        </p:spPr>
      </p:pic>
    </p:spTree>
    <p:extLst>
      <p:ext uri="{BB962C8B-B14F-4D97-AF65-F5344CB8AC3E}">
        <p14:creationId xmlns:p14="http://schemas.microsoft.com/office/powerpoint/2010/main" val="16726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F2F0-EC78-4301-B5DB-84DE39F3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Datasets : Schedule &amp; Scores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592677-7C1F-4785-92A3-B6149D01C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402775"/>
              </p:ext>
            </p:extLst>
          </p:nvPr>
        </p:nvGraphicFramePr>
        <p:xfrm>
          <a:off x="1295400" y="1981200"/>
          <a:ext cx="9601200" cy="2301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599149603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563894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Sports Data Extracted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9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sports-reference.com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NBA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MLB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CF: UH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CF: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9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github.com/</a:t>
                      </a:r>
                      <a:r>
                        <a:rPr lang="en-US" i="1" dirty="0" err="1"/>
                        <a:t>jokecamp</a:t>
                      </a:r>
                      <a:r>
                        <a:rPr lang="en-US" i="1" dirty="0"/>
                        <a:t>/</a:t>
                      </a:r>
                      <a:r>
                        <a:rPr lang="en-US" i="1" dirty="0" err="1"/>
                        <a:t>FootballData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MLS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0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sportsradar.us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NFL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0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6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EAF-61F1-4B19-B67F-9842DAB5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64401-396B-48C1-A8A6-1C283ED64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https://github.com/franksalas/SpringboardCapstone/tree/master/data_exploration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F5E8-5408-4616-BBD7-D96F7983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offenses 2010-2017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DC3C-EC2B-4F13-8DCF-8C8FFC309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5FB7F-C1E9-4E07-9768-12624CA7F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81201"/>
            <a:ext cx="7614707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24A7D-898D-4B5A-8902-70C09843958C}"/>
              </a:ext>
            </a:extLst>
          </p:cNvPr>
          <p:cNvSpPr txBox="1"/>
          <p:nvPr/>
        </p:nvSpPr>
        <p:spPr>
          <a:xfrm>
            <a:off x="8930245" y="5818386"/>
            <a:ext cx="211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*Selected Police Beats</a:t>
            </a:r>
          </a:p>
        </p:txBody>
      </p:sp>
    </p:spTree>
    <p:extLst>
      <p:ext uri="{BB962C8B-B14F-4D97-AF65-F5344CB8AC3E}">
        <p14:creationId xmlns:p14="http://schemas.microsoft.com/office/powerpoint/2010/main" val="3690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2D87-3D48-4BBA-BA49-D422DB64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Crimes by Police Beat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060EEE-9910-4DE7-8479-16BB455AF7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6E9F7-EA25-4B9D-A624-1E10B10B3BA0}"/>
              </a:ext>
            </a:extLst>
          </p:cNvPr>
          <p:cNvSpPr txBox="1"/>
          <p:nvPr/>
        </p:nvSpPr>
        <p:spPr>
          <a:xfrm>
            <a:off x="8930245" y="5818386"/>
            <a:ext cx="211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*Selected Police Beats</a:t>
            </a:r>
          </a:p>
        </p:txBody>
      </p:sp>
    </p:spTree>
    <p:extLst>
      <p:ext uri="{BB962C8B-B14F-4D97-AF65-F5344CB8AC3E}">
        <p14:creationId xmlns:p14="http://schemas.microsoft.com/office/powerpoint/2010/main" val="17108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F961-C79A-4C10-BFE2-A566BC7F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Offense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35CD-1FC8-4B05-8217-D0838992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E1F0F-3B03-4F38-920D-33FFA5AF25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8" y="2612571"/>
            <a:ext cx="9547819" cy="31786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A2C18-AF59-462F-9649-8EC40E9600D7}"/>
              </a:ext>
            </a:extLst>
          </p:cNvPr>
          <p:cNvSpPr txBox="1"/>
          <p:nvPr/>
        </p:nvSpPr>
        <p:spPr>
          <a:xfrm>
            <a:off x="8930245" y="5818386"/>
            <a:ext cx="211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*Selected Police Beats</a:t>
            </a:r>
          </a:p>
        </p:txBody>
      </p:sp>
    </p:spTree>
    <p:extLst>
      <p:ext uri="{BB962C8B-B14F-4D97-AF65-F5344CB8AC3E}">
        <p14:creationId xmlns:p14="http://schemas.microsoft.com/office/powerpoint/2010/main" val="16617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4E24-4D23-4E80-AEC4-913DF5E8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140DF-9B13-432A-A01B-A8FE4363F0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Houston Texas has around 2.3 million residents</a:t>
            </a:r>
          </a:p>
          <a:p>
            <a:pPr>
              <a:lnSpc>
                <a:spcPct val="120000"/>
              </a:lnSpc>
            </a:pPr>
            <a:r>
              <a:rPr lang="en-US" dirty="0"/>
              <a:t>~600 square miles</a:t>
            </a:r>
          </a:p>
          <a:p>
            <a:pPr>
              <a:lnSpc>
                <a:spcPct val="120000"/>
              </a:lnSpc>
            </a:pPr>
            <a:r>
              <a:rPr lang="en-US" dirty="0"/>
              <a:t>Four professional sport teams</a:t>
            </a:r>
          </a:p>
          <a:p>
            <a:pPr>
              <a:lnSpc>
                <a:spcPct val="120000"/>
              </a:lnSpc>
            </a:pPr>
            <a:r>
              <a:rPr lang="en-US" dirty="0"/>
              <a:t>Two NCAA Division I-A schools.</a:t>
            </a:r>
          </a:p>
          <a:p>
            <a:pPr>
              <a:lnSpc>
                <a:spcPct val="120000"/>
              </a:lnSpc>
            </a:pPr>
            <a:r>
              <a:rPr lang="en-US" dirty="0"/>
              <a:t>What is the likelihood of a crime around a sports stadium given the event?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34F4D-1336-4FC6-BD90-5B3578C7A1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6808" y="1981200"/>
            <a:ext cx="398758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1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672C-0009-4C03-8DC4-6957E02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Offense Type</a:t>
            </a:r>
            <a:r>
              <a:rPr lang="en-US" sz="2400" i="1" dirty="0"/>
              <a:t> (theft removed)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333D-39F2-4A2C-B5C6-8302E0229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DADFD-69D8-4078-877B-2445A6B2B4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18" y="2683823"/>
            <a:ext cx="9314163" cy="3107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B5044-E55C-4023-BE92-8BA20BAA4EE4}"/>
              </a:ext>
            </a:extLst>
          </p:cNvPr>
          <p:cNvSpPr txBox="1"/>
          <p:nvPr/>
        </p:nvSpPr>
        <p:spPr>
          <a:xfrm>
            <a:off x="8930245" y="5818386"/>
            <a:ext cx="211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*Selected Police Beats</a:t>
            </a:r>
          </a:p>
        </p:txBody>
      </p:sp>
    </p:spTree>
    <p:extLst>
      <p:ext uri="{BB962C8B-B14F-4D97-AF65-F5344CB8AC3E}">
        <p14:creationId xmlns:p14="http://schemas.microsoft.com/office/powerpoint/2010/main" val="249414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F1DD-728D-46AE-9B89-051A361E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: Rape &amp; Murder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FEEA-6A28-44BE-881B-909D26B2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3DEA8-9FA7-45F2-995B-63439E2C7B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1911"/>
            <a:ext cx="9601200" cy="31992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B34AD-10D4-459D-B3E0-0C30EB7D26A0}"/>
              </a:ext>
            </a:extLst>
          </p:cNvPr>
          <p:cNvSpPr txBox="1"/>
          <p:nvPr/>
        </p:nvSpPr>
        <p:spPr>
          <a:xfrm>
            <a:off x="8930245" y="5818386"/>
            <a:ext cx="211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*Selected Police Beats</a:t>
            </a:r>
          </a:p>
        </p:txBody>
      </p:sp>
    </p:spTree>
    <p:extLst>
      <p:ext uri="{BB962C8B-B14F-4D97-AF65-F5344CB8AC3E}">
        <p14:creationId xmlns:p14="http://schemas.microsoft.com/office/powerpoint/2010/main" val="23447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0918-7E9A-4BB8-8EFC-45254F97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Heatmap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701C-DC89-4A40-A828-7B4DDBE64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NRG Stadium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56568-D8EA-4F0A-89B3-0DCF30EC5F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E7DEC-4709-40EB-955A-DC3858AE2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BBVA Stadium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47AE-B7C8-4722-83B9-2D6FF1DF0B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C8D0D-0C22-414E-B64C-119DE25476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3540" y="2454646"/>
            <a:ext cx="3264725" cy="3336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62B8D-06B2-446F-9E48-89D3BD51AD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63888" y="2560013"/>
            <a:ext cx="3293424" cy="327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1FD7E-7B79-44D6-ABD8-146F8F1AD03E}"/>
              </a:ext>
            </a:extLst>
          </p:cNvPr>
          <p:cNvSpPr txBox="1"/>
          <p:nvPr/>
        </p:nvSpPr>
        <p:spPr>
          <a:xfrm>
            <a:off x="4892634" y="5907873"/>
            <a:ext cx="305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 mile radius around stadium</a:t>
            </a:r>
          </a:p>
        </p:txBody>
      </p:sp>
    </p:spTree>
    <p:extLst>
      <p:ext uri="{BB962C8B-B14F-4D97-AF65-F5344CB8AC3E}">
        <p14:creationId xmlns:p14="http://schemas.microsoft.com/office/powerpoint/2010/main" val="39501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142F-8DB2-45E4-963E-24F22325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Heatmap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50047-9FBA-45E5-AD56-4532CB68E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Minute Maid Park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39EC2-F9EA-4425-86F8-2F6C4AB51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14CEE-7171-4226-AC37-FB997F1BC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Toyota Center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DEB40-315E-48E5-8CE0-780A47FF86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01300-CEA3-49E8-BF87-83C52F172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14952" y="2513972"/>
            <a:ext cx="3591296" cy="3277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23D8E-DAE1-408D-984F-50C71E2C54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0289" y="2503713"/>
            <a:ext cx="3122221" cy="3272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1D334-5025-4618-A153-E303A5D1234F}"/>
              </a:ext>
            </a:extLst>
          </p:cNvPr>
          <p:cNvSpPr txBox="1"/>
          <p:nvPr/>
        </p:nvSpPr>
        <p:spPr>
          <a:xfrm>
            <a:off x="4892634" y="5907873"/>
            <a:ext cx="305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 mile radius around stadium</a:t>
            </a:r>
          </a:p>
        </p:txBody>
      </p:sp>
    </p:spTree>
    <p:extLst>
      <p:ext uri="{BB962C8B-B14F-4D97-AF65-F5344CB8AC3E}">
        <p14:creationId xmlns:p14="http://schemas.microsoft.com/office/powerpoint/2010/main" val="169980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58DC-905F-4FEA-B0F7-F72CB23B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Heatmap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20C1-3028-455C-A672-5874B4496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Rice Stadium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81787-8813-4969-A92E-E628BBD4B7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66839-A868-499F-8754-C3F26BAEA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TDECU Stadium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C023E-805D-4C72-B881-DF3BFC1461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CA799-0724-43C9-9463-387064E24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0467" y="2495911"/>
            <a:ext cx="3441865" cy="3303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C7D17-1DF7-4291-B030-19A8E47377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8702" y="2495911"/>
            <a:ext cx="3543795" cy="3302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31FAA-6E24-4F59-8126-F01E7DEE92A9}"/>
              </a:ext>
            </a:extLst>
          </p:cNvPr>
          <p:cNvSpPr txBox="1"/>
          <p:nvPr/>
        </p:nvSpPr>
        <p:spPr>
          <a:xfrm>
            <a:off x="4892634" y="5907873"/>
            <a:ext cx="305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1 mile radius around stadium</a:t>
            </a:r>
          </a:p>
        </p:txBody>
      </p:sp>
    </p:spTree>
    <p:extLst>
      <p:ext uri="{BB962C8B-B14F-4D97-AF65-F5344CB8AC3E}">
        <p14:creationId xmlns:p14="http://schemas.microsoft.com/office/powerpoint/2010/main" val="302642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329B-520E-49FF-B365-C4D873C2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9C549-7044-43BA-8DFC-5A75D66FA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https://github.com/franksalas/SpringboardCapstone/tree/master/final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9EC8-FA72-422C-AD19-F75C1DE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27061-0A7E-4BC9-8DA3-99ABE168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b="1" dirty="0"/>
              <a:t>Linear Regression: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Ordinary least squares Linear Regression.</a:t>
            </a:r>
          </a:p>
          <a:p>
            <a:pPr lvl="0">
              <a:lnSpc>
                <a:spcPct val="150000"/>
              </a:lnSpc>
            </a:pPr>
            <a:r>
              <a:rPr lang="en-US" b="1" dirty="0"/>
              <a:t>Ridge: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Linear least squares with l2 regularization.</a:t>
            </a:r>
          </a:p>
          <a:p>
            <a:pPr lvl="0">
              <a:lnSpc>
                <a:spcPct val="150000"/>
              </a:lnSpc>
            </a:pPr>
            <a:r>
              <a:rPr lang="en-US" b="1" dirty="0"/>
              <a:t>Lasso: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Linear Model trained with L1 prior as regularized.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4813-FC33-4DE7-81FB-F8089F67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DB27-D760-46F4-BFEB-A8BA1DDC1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  <a:p>
            <a:pPr lvl="1"/>
            <a:r>
              <a:rPr lang="en-US" i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crime_total</a:t>
            </a:r>
            <a:endParaRPr lang="en-US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/>
              <a:t>Predictors</a:t>
            </a:r>
          </a:p>
          <a:p>
            <a:pPr lvl="1"/>
            <a:r>
              <a:rPr lang="en-US" i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~ </a:t>
            </a:r>
            <a:r>
              <a:rPr lang="en-US" i="1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crime_total</a:t>
            </a:r>
            <a:endParaRPr lang="en-US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lvl="1"/>
            <a:endParaRPr lang="en-US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74320" lvl="1" indent="0">
              <a:buNone/>
            </a:pPr>
            <a:endParaRPr lang="en-US" i="1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C88C96-3F63-481F-9EC3-E49734926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79323"/>
              </p:ext>
            </p:extLst>
          </p:nvPr>
        </p:nvGraphicFramePr>
        <p:xfrm>
          <a:off x="1295400" y="3886200"/>
          <a:ext cx="9601200" cy="741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18723">
                  <a:extLst>
                    <a:ext uri="{9D8B030D-6E8A-4147-A177-3AD203B41FA5}">
                      <a16:colId xmlns:a16="http://schemas.microsoft.com/office/drawing/2014/main" val="135125086"/>
                    </a:ext>
                  </a:extLst>
                </a:gridCol>
                <a:gridCol w="736271">
                  <a:extLst>
                    <a:ext uri="{9D8B030D-6E8A-4147-A177-3AD203B41FA5}">
                      <a16:colId xmlns:a16="http://schemas.microsoft.com/office/drawing/2014/main" val="500210623"/>
                    </a:ext>
                  </a:extLst>
                </a:gridCol>
                <a:gridCol w="2553194">
                  <a:extLst>
                    <a:ext uri="{9D8B030D-6E8A-4147-A177-3AD203B41FA5}">
                      <a16:colId xmlns:a16="http://schemas.microsoft.com/office/drawing/2014/main" val="571783303"/>
                    </a:ext>
                  </a:extLst>
                </a:gridCol>
                <a:gridCol w="1591294">
                  <a:extLst>
                    <a:ext uri="{9D8B030D-6E8A-4147-A177-3AD203B41FA5}">
                      <a16:colId xmlns:a16="http://schemas.microsoft.com/office/drawing/2014/main" val="4001532688"/>
                    </a:ext>
                  </a:extLst>
                </a:gridCol>
                <a:gridCol w="2101932">
                  <a:extLst>
                    <a:ext uri="{9D8B030D-6E8A-4147-A177-3AD203B41FA5}">
                      <a16:colId xmlns:a16="http://schemas.microsoft.com/office/drawing/2014/main" val="2129697074"/>
                    </a:ext>
                  </a:extLst>
                </a:gridCol>
                <a:gridCol w="1099786">
                  <a:extLst>
                    <a:ext uri="{9D8B030D-6E8A-4147-A177-3AD203B41FA5}">
                      <a16:colId xmlns:a16="http://schemas.microsoft.com/office/drawing/2014/main" val="358757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crime_total</a:t>
                      </a:r>
                      <a:endParaRPr lang="en-US" sz="1400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dist_stadium_median</a:t>
                      </a:r>
                      <a:endParaRPr lang="en-US" sz="1400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hour_mode</a:t>
                      </a:r>
                      <a:endParaRPr lang="en-US" sz="1400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Weekday_Monday</a:t>
                      </a:r>
                      <a:endParaRPr lang="en-US" sz="1400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Hack" panose="020B0609030202020204" pitchFamily="49" charset="0"/>
                        <a:ea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5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431E-15A6-4F61-81AA-7F04E6CC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: Plugin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19B09E-24CA-4C86-A1A8-105DF215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086625"/>
            <a:ext cx="7085316" cy="2684749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EB9102-5F86-4B14-ACB3-6068FDEC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5018066"/>
            <a:ext cx="3000375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300B1-4322-4B57-A139-495DEEE88788}"/>
              </a:ext>
            </a:extLst>
          </p:cNvPr>
          <p:cNvSpPr txBox="1"/>
          <p:nvPr/>
        </p:nvSpPr>
        <p:spPr>
          <a:xfrm>
            <a:off x="9182516" y="280190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6EEF10-E0B6-4CE9-AE4E-865A7D3EBF27}"/>
              </a:ext>
            </a:extLst>
          </p:cNvPr>
          <p:cNvSpPr/>
          <p:nvPr/>
        </p:nvSpPr>
        <p:spPr>
          <a:xfrm rot="10800000">
            <a:off x="8538358" y="2909455"/>
            <a:ext cx="510639" cy="225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2827856-F91C-4A01-938D-46614C23AA07}"/>
              </a:ext>
            </a:extLst>
          </p:cNvPr>
          <p:cNvSpPr/>
          <p:nvPr/>
        </p:nvSpPr>
        <p:spPr>
          <a:xfrm>
            <a:off x="9607138" y="4346369"/>
            <a:ext cx="296883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E4EBF-F672-4EC9-848C-34357E07C2A6}"/>
              </a:ext>
            </a:extLst>
          </p:cNvPr>
          <p:cNvSpPr txBox="1"/>
          <p:nvPr/>
        </p:nvSpPr>
        <p:spPr>
          <a:xfrm>
            <a:off x="8829303" y="382785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Algorithms used</a:t>
            </a:r>
          </a:p>
        </p:txBody>
      </p:sp>
    </p:spTree>
    <p:extLst>
      <p:ext uri="{BB962C8B-B14F-4D97-AF65-F5344CB8AC3E}">
        <p14:creationId xmlns:p14="http://schemas.microsoft.com/office/powerpoint/2010/main" val="27493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4708-FA08-45AD-8EFD-57375EEE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39047-025F-4405-A974-12CBBFCC8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https://github.com/franksalas/SpringboardCapstone/tree/master/final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39E8-6E72-4519-A044-31B10800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Might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073D9-804F-4FA6-9B9B-151D9553A6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Houston Police Department</a:t>
            </a:r>
          </a:p>
          <a:p>
            <a:pPr>
              <a:lnSpc>
                <a:spcPct val="300000"/>
              </a:lnSpc>
            </a:pPr>
            <a:r>
              <a:rPr lang="en-US" dirty="0"/>
              <a:t>City planners</a:t>
            </a:r>
          </a:p>
          <a:p>
            <a:pPr>
              <a:lnSpc>
                <a:spcPct val="300000"/>
              </a:lnSpc>
            </a:pPr>
            <a:r>
              <a:rPr lang="en-US" dirty="0"/>
              <a:t>Sporting event attendees.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04DC-037C-46A2-A6CB-BB81E5A1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280" y="1414913"/>
            <a:ext cx="2322402" cy="220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04D1B4-561F-4B98-8A21-16E4B9EB7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8" r="18278"/>
          <a:stretch/>
        </p:blipFill>
        <p:spPr>
          <a:xfrm>
            <a:off x="6775163" y="3716977"/>
            <a:ext cx="2772962" cy="20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45C9-9834-40EC-9107-69C97822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TDECU Stadium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20486F-F0D4-43B7-8205-B70E8FEB1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071420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54034">
                  <a:extLst>
                    <a:ext uri="{9D8B030D-6E8A-4147-A177-3AD203B41FA5}">
                      <a16:colId xmlns:a16="http://schemas.microsoft.com/office/drawing/2014/main" val="860715731"/>
                    </a:ext>
                  </a:extLst>
                </a:gridCol>
                <a:gridCol w="8747166">
                  <a:extLst>
                    <a:ext uri="{9D8B030D-6E8A-4147-A177-3AD203B41FA5}">
                      <a16:colId xmlns:a16="http://schemas.microsoft.com/office/drawing/2014/main" val="105824279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0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1.077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5.234e+13 | Std  1.317e+14 | Min  3.493 | Max  4.45e+14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1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1.704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4.767 | Std  3.785 | Min  1.255 | Max  13.5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0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2.782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4.701 | Std  4.044 | Min  1.393 | Max  12.09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49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E134-9994-42AB-92DA-A891857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 Stadium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CCE6-D6B4-4B7C-B5F6-9380D869E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366554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3416">
                  <a:extLst>
                    <a:ext uri="{9D8B030D-6E8A-4147-A177-3AD203B41FA5}">
                      <a16:colId xmlns:a16="http://schemas.microsoft.com/office/drawing/2014/main" val="2282883905"/>
                    </a:ext>
                  </a:extLst>
                </a:gridCol>
                <a:gridCol w="8497784">
                  <a:extLst>
                    <a:ext uri="{9D8B030D-6E8A-4147-A177-3AD203B41FA5}">
                      <a16:colId xmlns:a16="http://schemas.microsoft.com/office/drawing/2014/main" val="27318429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0.0716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2.004e+14 | Std  4.137e+14 | Min  1.32 | Max  1.32e+15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0.6496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1.595 | Std  0.7066 | Min  0.2395 | Max  2.417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1.357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1.283 | Std  0.4084 | Min  0.7061 | Max  2.274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1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E134-9994-42AB-92DA-A891857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NRG Stadium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CCE6-D6B4-4B7C-B5F6-9380D869E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380498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3416">
                  <a:extLst>
                    <a:ext uri="{9D8B030D-6E8A-4147-A177-3AD203B41FA5}">
                      <a16:colId xmlns:a16="http://schemas.microsoft.com/office/drawing/2014/main" val="2282883905"/>
                    </a:ext>
                  </a:extLst>
                </a:gridCol>
                <a:gridCol w="8497784">
                  <a:extLst>
                    <a:ext uri="{9D8B030D-6E8A-4147-A177-3AD203B41FA5}">
                      <a16:colId xmlns:a16="http://schemas.microsoft.com/office/drawing/2014/main" val="27318429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4.733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3.006e+13 | Std  9.019e+13 | Min  5.866 | Max  3.006e+14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5.195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8.908 | Std  3.495 | Min  4.1 | Max  15.28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6.08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7.667 | Std  3.242 | Min  3.67 | Max  12.71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1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9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E134-9994-42AB-92DA-A891857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Toyota Center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CCE6-D6B4-4B7C-B5F6-9380D869E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427567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3416">
                  <a:extLst>
                    <a:ext uri="{9D8B030D-6E8A-4147-A177-3AD203B41FA5}">
                      <a16:colId xmlns:a16="http://schemas.microsoft.com/office/drawing/2014/main" val="2282883905"/>
                    </a:ext>
                  </a:extLst>
                </a:gridCol>
                <a:gridCol w="8497784">
                  <a:extLst>
                    <a:ext uri="{9D8B030D-6E8A-4147-A177-3AD203B41FA5}">
                      <a16:colId xmlns:a16="http://schemas.microsoft.com/office/drawing/2014/main" val="27318429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3.04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2.718e+06 | Std  8.084e+06 | Min  2.718 | Max  2.697e+07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3.079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3.47 | Std  0.7354 | Min  2.501 | Max  5.116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3.907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3.689 | Std  0.8254 | Min  2.687 | Max  5.62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1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9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E134-9994-42AB-92DA-A891857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 Maid Park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CCE6-D6B4-4B7C-B5F6-9380D869E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766106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3416">
                  <a:extLst>
                    <a:ext uri="{9D8B030D-6E8A-4147-A177-3AD203B41FA5}">
                      <a16:colId xmlns:a16="http://schemas.microsoft.com/office/drawing/2014/main" val="2282883905"/>
                    </a:ext>
                  </a:extLst>
                </a:gridCol>
                <a:gridCol w="8497784">
                  <a:extLst>
                    <a:ext uri="{9D8B030D-6E8A-4147-A177-3AD203B41FA5}">
                      <a16:colId xmlns:a16="http://schemas.microsoft.com/office/drawing/2014/main" val="27318429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2.811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6.38e+13 | Std  1.081e+14 | Min  2.994 | Max  3.154e+14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2.818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3.085 | Std  0.3041 | Min  2.538 | Max  3.513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3.231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3.249 | Std  0.3112 | Min  2.772 | Max  3.79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1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1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E134-9994-42AB-92DA-A891857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BBVA Compass Stadium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CCE6-D6B4-4B7C-B5F6-9380D869E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211556"/>
              </p:ext>
            </p:extLst>
          </p:nvPr>
        </p:nvGraphicFramePr>
        <p:xfrm>
          <a:off x="1295400" y="1981200"/>
          <a:ext cx="9601200" cy="3114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3416">
                  <a:extLst>
                    <a:ext uri="{9D8B030D-6E8A-4147-A177-3AD203B41FA5}">
                      <a16:colId xmlns:a16="http://schemas.microsoft.com/office/drawing/2014/main" val="2282883905"/>
                    </a:ext>
                  </a:extLst>
                </a:gridCol>
                <a:gridCol w="8497784">
                  <a:extLst>
                    <a:ext uri="{9D8B030D-6E8A-4147-A177-3AD203B41FA5}">
                      <a16:colId xmlns:a16="http://schemas.microsoft.com/office/drawing/2014/main" val="273184298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2.478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2.521e+13 | Std  4.274e+13 | Min  2.7 | Max  1.355e+14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2.554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3.653 | Std  0.9231 | Min  2.467 | Max  5.433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1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Report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: 3.515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 Score : Mean  3.602 | Std  0.8621 | Min  2.05 | Max  5.239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16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8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0205-EAF8-4C49-8182-DD49A038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69555-DD5E-49DE-8217-30E2F3B9D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5B1C-9A46-4485-B024-9343D500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: Toyota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F65D-EC77-4F6F-8CB6-82D2B6893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NBA</a:t>
            </a:r>
          </a:p>
          <a:p>
            <a:pPr lvl="1"/>
            <a:r>
              <a:rPr lang="en-US" dirty="0"/>
              <a:t> Houston Rockets 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 18,500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 45′ 3″ N, 95° 21′ 44″ W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DB5373-6E38-4A89-A1C9-ADDDA8627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985" y="2321255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29396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C991-7AD2-4FA1-ABCB-7A75A825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: Minute Maid 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EBDE-D9D1-41A0-AFFB-97DE65814A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MLB</a:t>
            </a:r>
          </a:p>
          <a:p>
            <a:pPr lvl="1"/>
            <a:r>
              <a:rPr lang="en-US" dirty="0"/>
              <a:t>Houston Astros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41,000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29°45′25″N 95°21′20″W</a:t>
            </a:r>
          </a:p>
          <a:p>
            <a:pPr lvl="1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DDA0AE7-CB8B-4035-B110-E3D728356E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7734" y="2331719"/>
            <a:ext cx="4709664" cy="2940925"/>
          </a:xfrm>
        </p:spPr>
      </p:pic>
    </p:spTree>
    <p:extLst>
      <p:ext uri="{BB962C8B-B14F-4D97-AF65-F5344CB8AC3E}">
        <p14:creationId xmlns:p14="http://schemas.microsoft.com/office/powerpoint/2010/main" val="21408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35EF-A3C9-4FB3-A16E-C1C51675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: BBVA Compass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FC74-226B-4FCC-AFFA-A6659BE6E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MLS</a:t>
            </a:r>
          </a:p>
          <a:p>
            <a:pPr lvl="1"/>
            <a:r>
              <a:rPr lang="en-US" dirty="0"/>
              <a:t>Houston Dynamo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22,000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 45′ 7.92″ N, 95° 21′ 8.64″ 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3F53E-1024-43CD-B4F1-51AA3D06AA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605087"/>
            <a:ext cx="4572000" cy="2562225"/>
          </a:xfrm>
        </p:spPr>
      </p:pic>
    </p:spTree>
    <p:extLst>
      <p:ext uri="{BB962C8B-B14F-4D97-AF65-F5344CB8AC3E}">
        <p14:creationId xmlns:p14="http://schemas.microsoft.com/office/powerpoint/2010/main" val="8002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6A11-8470-4A50-B12B-CA28B603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Venue: NRG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41D0-0234-4967-9B21-C88855E69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NFL</a:t>
            </a:r>
          </a:p>
          <a:p>
            <a:pPr lvl="1"/>
            <a:r>
              <a:rPr lang="en-US" dirty="0"/>
              <a:t>Houston Texans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72,000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 41′ 5″ N, 95° 24′ 39″ 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0FD420-8B65-4EAA-AA04-8298B50642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230074"/>
            <a:ext cx="4700154" cy="3135674"/>
          </a:xfrm>
        </p:spPr>
      </p:pic>
    </p:spTree>
    <p:extLst>
      <p:ext uri="{BB962C8B-B14F-4D97-AF65-F5344CB8AC3E}">
        <p14:creationId xmlns:p14="http://schemas.microsoft.com/office/powerpoint/2010/main" val="14153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C54C-CB77-4D93-A485-C99B6C41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Venue : Rice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BC1A-A1FC-4E35-B94B-22E033AC63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College Football</a:t>
            </a:r>
          </a:p>
          <a:p>
            <a:pPr lvl="1"/>
            <a:r>
              <a:rPr lang="en-US" dirty="0"/>
              <a:t>Rice University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47,000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 42′ 59″ N, 95° 24′ 33″ 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DEABD7-1CE9-41B3-8864-CE17F223D8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363688"/>
            <a:ext cx="4572000" cy="3045023"/>
          </a:xfrm>
        </p:spPr>
      </p:pic>
    </p:spTree>
    <p:extLst>
      <p:ext uri="{BB962C8B-B14F-4D97-AF65-F5344CB8AC3E}">
        <p14:creationId xmlns:p14="http://schemas.microsoft.com/office/powerpoint/2010/main" val="37684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FC9D-4AD8-4520-A865-D169A312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: TDECU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EFA9-A9DE-4082-A688-AF8E5B663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College Football</a:t>
            </a:r>
          </a:p>
          <a:p>
            <a:pPr lvl="1"/>
            <a:r>
              <a:rPr lang="en-US" dirty="0"/>
              <a:t>University of Houston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40,000</a:t>
            </a:r>
          </a:p>
          <a:p>
            <a:r>
              <a:rPr lang="en-US" dirty="0"/>
              <a:t>Coordinates</a:t>
            </a:r>
          </a:p>
          <a:p>
            <a:pPr lvl="1"/>
            <a:r>
              <a:rPr lang="en-US" dirty="0"/>
              <a:t>29° 43′ 19″ N, 95° 20′ 57″ 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0270E-F8F1-447A-9C58-C86DF9B1B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576945"/>
            <a:ext cx="4572000" cy="2618509"/>
          </a:xfrm>
        </p:spPr>
      </p:pic>
    </p:spTree>
    <p:extLst>
      <p:ext uri="{BB962C8B-B14F-4D97-AF65-F5344CB8AC3E}">
        <p14:creationId xmlns:p14="http://schemas.microsoft.com/office/powerpoint/2010/main" val="30733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1777</TotalTime>
  <Words>1028</Words>
  <Application>Microsoft Office PowerPoint</Application>
  <PresentationFormat>Widescreen</PresentationFormat>
  <Paragraphs>266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Hack</vt:lpstr>
      <vt:lpstr>Times New Roman</vt:lpstr>
      <vt:lpstr>Diamond Grid 16x9</vt:lpstr>
      <vt:lpstr>Analysis of Crime Neighboring Sporting Events</vt:lpstr>
      <vt:lpstr>Problem</vt:lpstr>
      <vt:lpstr>Who Might Care?</vt:lpstr>
      <vt:lpstr>Venue : Toyota Center</vt:lpstr>
      <vt:lpstr>Venue : Minute Maid Park</vt:lpstr>
      <vt:lpstr>Venue : BBVA Compass Stadium</vt:lpstr>
      <vt:lpstr>Venue: NRG Stadium</vt:lpstr>
      <vt:lpstr> Venue : Rice Stadium</vt:lpstr>
      <vt:lpstr>Venue : TDECU Stadium</vt:lpstr>
      <vt:lpstr>Datasets</vt:lpstr>
      <vt:lpstr>Uniform Crime Report Program</vt:lpstr>
      <vt:lpstr>Offense Types</vt:lpstr>
      <vt:lpstr>Crime Datasets</vt:lpstr>
      <vt:lpstr>Crime Datasets</vt:lpstr>
      <vt:lpstr>Sports Datasets : Schedule &amp; Scores</vt:lpstr>
      <vt:lpstr>Data Exploration</vt:lpstr>
      <vt:lpstr>Total offenses 2010-2017</vt:lpstr>
      <vt:lpstr>Sum of Crimes by Police Beat</vt:lpstr>
      <vt:lpstr>Timeline Offense Type</vt:lpstr>
      <vt:lpstr>Timeline Offense Type (theft removed)</vt:lpstr>
      <vt:lpstr>Timeline : Rape &amp; Murder</vt:lpstr>
      <vt:lpstr>Crime Heatmap</vt:lpstr>
      <vt:lpstr>Crime Heatmap</vt:lpstr>
      <vt:lpstr>Crime Heatmap</vt:lpstr>
      <vt:lpstr>Modeling</vt:lpstr>
      <vt:lpstr>Supervised Learning</vt:lpstr>
      <vt:lpstr>Dataset</vt:lpstr>
      <vt:lpstr>Supervised Learning : Plugin Function</vt:lpstr>
      <vt:lpstr>Results</vt:lpstr>
      <vt:lpstr>TDECU Stadium</vt:lpstr>
      <vt:lpstr>Rice Stadium</vt:lpstr>
      <vt:lpstr>NRG Stadium</vt:lpstr>
      <vt:lpstr>Toyota Center</vt:lpstr>
      <vt:lpstr>Minute Maid Park</vt:lpstr>
      <vt:lpstr>BBVA Compass Stadium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Crime Neighboring Sporting Events</dc:title>
  <dc:creator>frank salas</dc:creator>
  <cp:lastModifiedBy>frank salas</cp:lastModifiedBy>
  <cp:revision>30</cp:revision>
  <dcterms:created xsi:type="dcterms:W3CDTF">2018-07-26T22:28:34Z</dcterms:created>
  <dcterms:modified xsi:type="dcterms:W3CDTF">2018-07-28T04:06:20Z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